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9" r:id="rId4"/>
    <p:sldId id="271" r:id="rId5"/>
    <p:sldId id="264" r:id="rId6"/>
    <p:sldId id="265" r:id="rId7"/>
    <p:sldId id="260" r:id="rId8"/>
    <p:sldId id="262" r:id="rId9"/>
    <p:sldId id="263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21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9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1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0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8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F7A19-0134-DF4C-AF90-B6F820C9F440}" type="datetimeFigureOut">
              <a:rPr lang="en-US" smtClean="0"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749F-7C4A-D047-9CBA-770BB5635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y Ikwan - Skittish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984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321" y="4193010"/>
            <a:ext cx="261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B0325"/>
                </a:solidFill>
                <a:latin typeface="Impact"/>
                <a:cs typeface="Impact"/>
              </a:rPr>
              <a:t>MAKING MUSIC VIDEOS</a:t>
            </a:r>
          </a:p>
        </p:txBody>
      </p:sp>
      <p:pic>
        <p:nvPicPr>
          <p:cNvPr id="2" name="Picture 1" descr="The Red Red Video Websit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" y="1862808"/>
            <a:ext cx="4255950" cy="212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THE 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88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en-US" sz="4400" i="1" dirty="0">
              <a:solidFill>
                <a:srgbClr val="FF0000"/>
              </a:solidFill>
              <a:latin typeface="Impact"/>
              <a:ea typeface="+mj-ea"/>
              <a:cs typeface="Impac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>
                <a:solidFill>
                  <a:srgbClr val="FF0000"/>
                </a:solidFill>
                <a:latin typeface="Impact"/>
                <a:ea typeface="+mj-ea"/>
                <a:cs typeface="Impact"/>
              </a:rPr>
              <a:t>STRONG IDEA / CLEAR GOAL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4400" i="1" dirty="0">
              <a:solidFill>
                <a:srgbClr val="FF0000"/>
              </a:solidFill>
              <a:latin typeface="Impact"/>
              <a:ea typeface="+mj-ea"/>
              <a:cs typeface="Impac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>
                <a:solidFill>
                  <a:srgbClr val="FF0000"/>
                </a:solidFill>
                <a:latin typeface="Impact"/>
                <a:ea typeface="+mj-ea"/>
                <a:cs typeface="Impact"/>
              </a:rPr>
              <a:t>PLAN WELL 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4400" i="1" dirty="0">
              <a:solidFill>
                <a:srgbClr val="FF0000"/>
              </a:solidFill>
              <a:latin typeface="Impact"/>
              <a:ea typeface="+mj-ea"/>
              <a:cs typeface="Impac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>
                <a:solidFill>
                  <a:srgbClr val="FF0000"/>
                </a:solidFill>
                <a:latin typeface="Impact"/>
                <a:ea typeface="+mj-ea"/>
                <a:cs typeface="Impact"/>
              </a:rPr>
              <a:t>EXECUTE EVEN BETTER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4400" i="1" dirty="0">
              <a:solidFill>
                <a:srgbClr val="FF0000"/>
              </a:solidFill>
              <a:latin typeface="Impact"/>
              <a:ea typeface="+mj-ea"/>
              <a:cs typeface="Impac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>
                <a:solidFill>
                  <a:srgbClr val="FF0000"/>
                </a:solidFill>
                <a:latin typeface="Impact"/>
                <a:ea typeface="+mj-ea"/>
                <a:cs typeface="Impact"/>
              </a:rPr>
              <a:t>STAY FOCUSED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4400" i="1" dirty="0">
              <a:solidFill>
                <a:srgbClr val="FF0000"/>
              </a:solidFill>
              <a:latin typeface="Impact"/>
              <a:ea typeface="+mj-ea"/>
              <a:cs typeface="Impac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>
                <a:solidFill>
                  <a:srgbClr val="FF0000"/>
                </a:solidFill>
                <a:latin typeface="Impact"/>
                <a:ea typeface="+mj-ea"/>
                <a:cs typeface="Impact"/>
              </a:rPr>
              <a:t>STAY PASSIONATE</a:t>
            </a:r>
          </a:p>
        </p:txBody>
      </p:sp>
    </p:spTree>
    <p:extLst>
      <p:ext uri="{BB962C8B-B14F-4D97-AF65-F5344CB8AC3E}">
        <p14:creationId xmlns:p14="http://schemas.microsoft.com/office/powerpoint/2010/main" val="286772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et Sounds resize (35 of 5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652" y="0"/>
            <a:ext cx="10435031" cy="6956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STARTING A MUSIC VIDEO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7140" y="1691735"/>
            <a:ext cx="3686773" cy="4525963"/>
          </a:xfrm>
        </p:spPr>
        <p:txBody>
          <a:bodyPr>
            <a:normAutofit fontScale="400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Make a plan</a:t>
            </a:r>
          </a:p>
          <a:p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Create a great reel or body of work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Aim to get on TV – broadcast credits are a great selling tool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Offer value but don’t under sell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Be diverse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Understand trends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Experiment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Build a website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Put yourself into your business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Get insurance *yawn</a:t>
            </a:r>
          </a:p>
          <a:p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Talk to people</a:t>
            </a:r>
          </a:p>
        </p:txBody>
      </p:sp>
    </p:spTree>
    <p:extLst>
      <p:ext uri="{BB962C8B-B14F-4D97-AF65-F5344CB8AC3E}">
        <p14:creationId xmlns:p14="http://schemas.microsoft.com/office/powerpoint/2010/main" val="210838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er with jay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65" y="1181955"/>
            <a:ext cx="3433436" cy="2288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MAKING A MUSIC VIDEO - 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5253363" cy="5440362"/>
          </a:xfrm>
        </p:spPr>
        <p:txBody>
          <a:bodyPr>
            <a:normAutofit fontScale="32500" lnSpcReduction="20000"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Client Contact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Email, call, text, FB messenger, </a:t>
            </a:r>
            <a:r>
              <a:rPr lang="en-US" sz="4300" dirty="0" err="1">
                <a:solidFill>
                  <a:schemeClr val="bg1"/>
                </a:solidFill>
                <a:latin typeface="Century Gothic"/>
                <a:cs typeface="Century Gothic"/>
              </a:rPr>
              <a:t>Instagram</a:t>
            </a:r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,</a:t>
            </a: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Discuss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Grab a beer, email, call</a:t>
            </a:r>
            <a:r>
              <a:rPr lang="is-IS" sz="4300" dirty="0">
                <a:solidFill>
                  <a:schemeClr val="bg1"/>
                </a:solidFill>
                <a:latin typeface="Century Gothic"/>
                <a:cs typeface="Century Gothic"/>
              </a:rPr>
              <a:t>…</a:t>
            </a:r>
            <a:endParaRPr lang="en-US" sz="43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Document everything and create a statement of work SOW / brief and both you and the artist sign</a:t>
            </a: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Pre Production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Location scouting, recce and hire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Storyboard and shot list approved by artist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Crew hire, actors, extras and additional talent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Set dress, specialist equipment hire or build</a:t>
            </a: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Production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Usually a day or half a day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Kit locked in day before: batteries charged, all kit prepped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Location dressed day before if required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Footage backed up from media to hard drives directly after shoot</a:t>
            </a: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Post production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Edit first assembly, send to artist for feedback.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Edit fine cut, send to artist for sign off or final feedback.</a:t>
            </a:r>
          </a:p>
          <a:p>
            <a:pPr lvl="1"/>
            <a:r>
              <a:rPr lang="en-US" sz="4300" dirty="0">
                <a:solidFill>
                  <a:schemeClr val="bg1"/>
                </a:solidFill>
                <a:latin typeface="Century Gothic"/>
                <a:cs typeface="Century Gothic"/>
              </a:rPr>
              <a:t>Deliver web ready (MOV or MP4) and Broadcast version with slate.</a:t>
            </a: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Repeat.</a:t>
            </a:r>
          </a:p>
          <a:p>
            <a:pPr lvl="1"/>
            <a:endParaRPr lang="en-US" dirty="0"/>
          </a:p>
        </p:txBody>
      </p:sp>
      <p:pic>
        <p:nvPicPr>
          <p:cNvPr id="4" name="Picture 3" descr="Storyboard_graphi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64" y="3470340"/>
            <a:ext cx="3433435" cy="1467794"/>
          </a:xfrm>
          <a:prstGeom prst="rect">
            <a:avLst/>
          </a:prstGeom>
        </p:spPr>
      </p:pic>
      <p:pic>
        <p:nvPicPr>
          <p:cNvPr id="6" name="Picture 5" descr="On Music Video Set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63" y="4926692"/>
            <a:ext cx="3433436" cy="193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7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oken Witt Rebels BW4.jpg"/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407" y="0"/>
            <a:ext cx="10285714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5102993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Watch performance before you roll camera.</a:t>
            </a:r>
          </a:p>
          <a:p>
            <a:endParaRPr lang="en-US" sz="43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This video will be forever, make those 4mins count.</a:t>
            </a:r>
          </a:p>
          <a:p>
            <a:endParaRPr lang="en-US" sz="4300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4300" b="1" dirty="0">
                <a:solidFill>
                  <a:schemeClr val="bg1"/>
                </a:solidFill>
                <a:latin typeface="Century Gothic"/>
                <a:cs typeface="Century Gothic"/>
              </a:rPr>
              <a:t>Bands aren’t actors, but they are performers so get their absolute best performance.</a:t>
            </a:r>
            <a:endParaRPr lang="en-US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WORKING WITH TALENT</a:t>
            </a:r>
          </a:p>
        </p:txBody>
      </p:sp>
    </p:spTree>
    <p:extLst>
      <p:ext uri="{BB962C8B-B14F-4D97-AF65-F5344CB8AC3E}">
        <p14:creationId xmlns:p14="http://schemas.microsoft.com/office/powerpoint/2010/main" val="369944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ne man cr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941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46" y="1075541"/>
            <a:ext cx="3724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B03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ONE MAN CREW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8491" y="1075541"/>
            <a:ext cx="5014328" cy="4810342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Pros / Cons</a:t>
            </a:r>
          </a:p>
          <a:p>
            <a:pPr marL="0" indent="0" algn="r">
              <a:buNone/>
            </a:pP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Lower cost / Smaller budgets</a:t>
            </a:r>
          </a:p>
          <a:p>
            <a:pPr marL="0" indent="0" algn="r">
              <a:buNone/>
            </a:pP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Full control / More responsibility</a:t>
            </a:r>
          </a:p>
          <a:p>
            <a:pPr marL="0" indent="0" algn="r">
              <a:buNone/>
            </a:pP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Light and maneuverable / More work, less hands</a:t>
            </a:r>
          </a:p>
        </p:txBody>
      </p:sp>
    </p:spTree>
    <p:extLst>
      <p:ext uri="{BB962C8B-B14F-4D97-AF65-F5344CB8AC3E}">
        <p14:creationId xmlns:p14="http://schemas.microsoft.com/office/powerpoint/2010/main" val="287414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oken Witt Rebels 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55"/>
            <a:ext cx="9144000" cy="6096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3590"/>
            <a:ext cx="3724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B032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/>
                <a:cs typeface="Impact"/>
              </a:rPr>
              <a:t>LARGER CREWS</a:t>
            </a:r>
          </a:p>
        </p:txBody>
      </p:sp>
    </p:spTree>
    <p:extLst>
      <p:ext uri="{BB962C8B-B14F-4D97-AF65-F5344CB8AC3E}">
        <p14:creationId xmlns:p14="http://schemas.microsoft.com/office/powerpoint/2010/main" val="45937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LARGER CREWS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Pros / Cons</a:t>
            </a:r>
          </a:p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Bigger budgets / more outgoings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Spread the workload / manage workload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Bigger team, bigger vision /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Century Gothic"/>
              </a:rPr>
              <a:t>More time required on set </a:t>
            </a:r>
          </a:p>
        </p:txBody>
      </p:sp>
    </p:spTree>
    <p:extLst>
      <p:ext uri="{BB962C8B-B14F-4D97-AF65-F5344CB8AC3E}">
        <p14:creationId xmlns:p14="http://schemas.microsoft.com/office/powerpoint/2010/main" val="318286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et Sounds resize (40 of 51).jpg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2"/>
            <a:ext cx="10241756" cy="682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62737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Cameras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Ursa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Mini Pro, GH5, GH4, Sony A7s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Lighting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Aputure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LEDs, Photon Beard Red Heads, gels, diffusion, reflectors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Support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DJI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Ronin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-M Gimbal,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Manfrotto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504 Fluid head Tripod + Legs, Kessler Pocket dolly slider, C-stands, grip gear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Aerial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DJI Phantom 4 Pro Drone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Audio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PA for location sound, large portable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bluetooth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speakers for exterior location sound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Edit Suite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Mac Pro,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Macbook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Pro,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Davinci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Resolve, Premiere Pro, After Effects, C4D.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71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Impact"/>
                <a:cs typeface="Impact"/>
              </a:rPr>
              <a:t>BUT REMEMBER</a:t>
            </a:r>
            <a:r>
              <a:rPr lang="is-IS" i="1" dirty="0">
                <a:solidFill>
                  <a:srgbClr val="FF0000"/>
                </a:solidFill>
                <a:latin typeface="Impact"/>
                <a:cs typeface="Impact"/>
              </a:rPr>
              <a:t>…</a:t>
            </a:r>
            <a:endParaRPr lang="en-US" i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23177"/>
            <a:ext cx="8229600" cy="394746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First music video shot on: </a:t>
            </a:r>
          </a:p>
          <a:p>
            <a:pPr marL="0" indent="0" algn="ctr">
              <a:buNone/>
            </a:pPr>
            <a:endParaRPr lang="en-US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Consumer DSLR Canon 550D - £500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Hired Red and Blonde light Kit - £80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Edited on a cheap PC - £400</a:t>
            </a:r>
          </a:p>
          <a:p>
            <a:pPr marL="0" indent="0" algn="ctr">
              <a:buNone/>
            </a:pPr>
            <a:endParaRPr lang="en-US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Aired on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Century Gothic"/>
              </a:rPr>
              <a:t>Kerrang</a:t>
            </a:r>
            <a:r>
              <a:rPr lang="en-US" dirty="0">
                <a:solidFill>
                  <a:srgbClr val="FFFFFF"/>
                </a:solidFill>
                <a:latin typeface="Century Gothic"/>
                <a:cs typeface="Century Gothic"/>
              </a:rPr>
              <a:t> TV, BBC and MTV</a:t>
            </a:r>
            <a:endParaRPr lang="en-US" b="1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Shot 2019-02-13 at 22.27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" y="1337544"/>
            <a:ext cx="9063915" cy="25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3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450</Words>
  <Application>Microsoft Office PowerPoint</Application>
  <PresentationFormat>On-screen Show (4:3)</PresentationFormat>
  <Paragraphs>116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Impact</vt:lpstr>
      <vt:lpstr>Office Theme</vt:lpstr>
      <vt:lpstr>PowerPoint Presentation</vt:lpstr>
      <vt:lpstr>STARTING A MUSIC VIDEO BUSINESS</vt:lpstr>
      <vt:lpstr>MAKING A MUSIC VIDEO - THE PROCESS</vt:lpstr>
      <vt:lpstr>WORKING WITH TALENT</vt:lpstr>
      <vt:lpstr>PowerPoint Presentation</vt:lpstr>
      <vt:lpstr>PowerPoint Presentation</vt:lpstr>
      <vt:lpstr>LARGER CREWS</vt:lpstr>
      <vt:lpstr>EQUIPMENT</vt:lpstr>
      <vt:lpstr>BUT REMEMBER…</vt:lpstr>
      <vt:lpstr>THE  MINDSET</vt:lpstr>
    </vt:vector>
  </TitlesOfParts>
  <Company>Navico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Jake Hawkins</dc:creator>
  <cp:lastModifiedBy>User</cp:lastModifiedBy>
  <cp:revision>34</cp:revision>
  <dcterms:created xsi:type="dcterms:W3CDTF">2019-02-12T16:08:51Z</dcterms:created>
  <dcterms:modified xsi:type="dcterms:W3CDTF">2019-02-15T11:59:10Z</dcterms:modified>
</cp:coreProperties>
</file>